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8" r:id="rId4"/>
    <p:sldId id="261" r:id="rId5"/>
    <p:sldId id="262" r:id="rId6"/>
    <p:sldId id="263" r:id="rId7"/>
    <p:sldId id="275" r:id="rId8"/>
    <p:sldId id="276" r:id="rId9"/>
    <p:sldId id="281" r:id="rId10"/>
    <p:sldId id="277" r:id="rId11"/>
    <p:sldId id="278" r:id="rId12"/>
    <p:sldId id="279" r:id="rId13"/>
    <p:sldId id="280" r:id="rId14"/>
    <p:sldId id="283" r:id="rId15"/>
    <p:sldId id="284" r:id="rId16"/>
    <p:sldId id="282" r:id="rId17"/>
    <p:sldId id="274" r:id="rId18"/>
    <p:sldId id="264" r:id="rId19"/>
    <p:sldId id="265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12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3" r:id="rId46"/>
    <p:sldId id="314" r:id="rId47"/>
    <p:sldId id="315" r:id="rId48"/>
    <p:sldId id="316" r:id="rId49"/>
    <p:sldId id="318" r:id="rId50"/>
    <p:sldId id="319" r:id="rId51"/>
    <p:sldId id="320" r:id="rId52"/>
    <p:sldId id="321" r:id="rId53"/>
    <p:sldId id="327" r:id="rId54"/>
    <p:sldId id="328" r:id="rId55"/>
    <p:sldId id="322" r:id="rId56"/>
    <p:sldId id="323" r:id="rId57"/>
    <p:sldId id="324" r:id="rId58"/>
    <p:sldId id="325" r:id="rId59"/>
    <p:sldId id="326" r:id="rId60"/>
    <p:sldId id="317" r:id="rId61"/>
    <p:sldId id="329" r:id="rId62"/>
    <p:sldId id="330" r:id="rId63"/>
    <p:sldId id="331" r:id="rId64"/>
    <p:sldId id="332" r:id="rId65"/>
    <p:sldId id="333" r:id="rId66"/>
    <p:sldId id="27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802" autoAdjust="0"/>
    <p:restoredTop sz="97396" autoAdjust="0"/>
  </p:normalViewPr>
  <p:slideViewPr>
    <p:cSldViewPr>
      <p:cViewPr varScale="1">
        <p:scale>
          <a:sx n="60" d="100"/>
          <a:sy n="60" d="100"/>
        </p:scale>
        <p:origin x="84" y="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400" y="22860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Analytic Geometry</a:t>
            </a:r>
          </a:p>
        </p:txBody>
      </p:sp>
      <p:pic>
        <p:nvPicPr>
          <p:cNvPr id="7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2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838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Upon these lines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directed segments measured from their intersection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/>
                  <a:t> (i.e.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𝐨𝐫𝐢𝐠𝐢𝐧</m:t>
                    </m:r>
                  </m:oMath>
                </a14:m>
                <a:r>
                  <a:rPr lang="en-US" sz="3200" b="1" dirty="0"/>
                  <a:t>) are taken to represent a pair of real numbers –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811012"/>
                <a:ext cx="41148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Such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noProof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noProof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/>
                  <a:t> of ordered numbers locate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conversely.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4114800" cy="3046988"/>
              </a:xfrm>
              <a:prstGeom prst="rect">
                <a:avLst/>
              </a:prstGeom>
              <a:blipFill>
                <a:blip r:embed="rId3"/>
                <a:stretch>
                  <a:fillRect l="-3704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point of intersection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𝐨𝐫𝐢𝐠𝐢𝐧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5" y="3267075"/>
            <a:ext cx="4714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to every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belongs a unique pair of numbers and to every pair of numbers there corresponds a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146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𝐨𝐧𝐞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𝐨𝐧𝐞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𝐜𝐨𝐫𝐫𝐞𝐬𝐩𝐨𝐧𝐝𝐞𝐧𝐜𝐞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1667"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338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pair of numbers is called the coordinates of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𝐚𝐛𝐬𝐜𝐢𝐬𝐬𝐚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𝐨𝐫𝐝𝐢𝐧𝐚𝐭𝐞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3046988"/>
              </a:xfrm>
              <a:prstGeom prst="rect">
                <a:avLst/>
              </a:prstGeom>
              <a:blipFill>
                <a:blip r:embed="rId4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7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It is to be understood that in a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first number represents a segment length in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direction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second number represents a segment length in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direction.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16549"/>
              </a:xfrm>
              <a:prstGeom prst="rect">
                <a:avLst/>
              </a:prstGeom>
              <a:blipFill>
                <a:blip r:embed="rId2"/>
                <a:stretch>
                  <a:fillRect l="-1667" r="-1667" b="-4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selected lines taken as coordinate axes separate the plane into four regions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𝐪𝐮𝐚𝐝𝐫𝐚𝐧𝐭𝐬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/>
                  <a:t>labeled as shown in the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4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4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Signs of number pairs in these quadrants are: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+,+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  <m:r>
                      <a:rPr lang="en-US" sz="3200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𝐪𝐮𝐚𝐝𝐫𝐚𝐧𝐭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−,+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𝐪𝐮𝐚𝐝𝐫𝐚𝐧𝐭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−, −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𝐫𝐝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𝐪𝐮𝐚𝐝𝐫𝐚𝐧𝐭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+,−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  <m:sup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𝐪𝐮𝐚𝐝𝐫𝐚𝐧𝐭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4169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903" y="3204882"/>
            <a:ext cx="47540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6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all points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have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coordinate zero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while those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have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coordinate zero.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689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𝐨𝐫𝐢𝐠𝐢𝐧</m:t>
                    </m:r>
                  </m:oMath>
                </a14:m>
                <a:r>
                  <a:rPr lang="en-US" sz="3200" b="1" dirty="0"/>
                  <a:t> has both coordinates zero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since it is on both axes.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89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2969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Note that the points on the axes are not in any quadrant.</a:t>
            </a:r>
          </a:p>
        </p:txBody>
      </p:sp>
    </p:spTree>
    <p:extLst>
      <p:ext uri="{BB962C8B-B14F-4D97-AF65-F5344CB8AC3E}">
        <p14:creationId xmlns:p14="http://schemas.microsoft.com/office/powerpoint/2010/main" val="2803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coordinates of a point determined in this way are sometimes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𝐂𝐚𝐫𝐭𝐞𝐬𝐢𝐚𝐧</m:t>
                    </m:r>
                  </m:oMath>
                </a14:m>
                <a:r>
                  <a:rPr lang="en-US" sz="3200" b="1" dirty="0"/>
                  <a:t> coordinates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after the mathematician and philosopher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𝐑𝐞𝐧𝐞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𝐃𝐞𝐬𝐜𝐚𝐫𝐭𝐞𝐬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48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appendix of a book published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𝟏𝟔𝟑𝟕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𝐃𝐞𝐬𝐜𝐚𝐫𝐭𝐞𝐬</m:t>
                    </m:r>
                  </m:oMath>
                </a14:m>
                <a:r>
                  <a:rPr lang="en-US" sz="3200" b="1" dirty="0"/>
                  <a:t> gave the first description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𝐀𝐧𝐚𝐥𝐲𝐭𝐢𝐜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𝐆𝐞𝐨𝐦𝐞𝐭𝐫𝐲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it came the developments that eventually led to the invention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0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40576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can now identify the coordinates of the points in the figure: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057669" cy="3785652"/>
              </a:xfrm>
              <a:prstGeom prst="rect">
                <a:avLst/>
              </a:prstGeom>
              <a:blipFill>
                <a:blip r:embed="rId2"/>
                <a:stretch>
                  <a:fillRect l="-3754" r="-3604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4489824" cy="424258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4343400"/>
            <a:ext cx="9138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3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524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example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can also define in a plane an oblique coordinate</a:t>
            </a:r>
            <a:r>
              <a:rPr lang="ru-RU" sz="3200" b="1" dirty="0"/>
              <a:t> </a:t>
            </a:r>
            <a:r>
              <a:rPr lang="en-US" sz="3200" b="1" dirty="0"/>
              <a:t>system (or affine coordinate system).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362325"/>
            <a:ext cx="4838700" cy="3495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811012"/>
                <a:ext cx="4191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 given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in the plane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there corresponds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200" b="1" dirty="0"/>
                  <a:t>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4191000" cy="3046988"/>
              </a:xfrm>
              <a:prstGeom prst="rect">
                <a:avLst/>
              </a:prstGeom>
              <a:blipFill>
                <a:blip r:embed="rId3"/>
                <a:stretch>
                  <a:fillRect l="-3634" r="-348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The conventions outlined above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need not be followed when others are more convenient.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200" b="1" dirty="0"/>
                  <a:t> is the point of intersection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the line through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and parallel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4689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located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this line coincides with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89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4329629"/>
                <a:ext cx="9144000" cy="237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Similarly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there exists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200" b="1" dirty="0"/>
                  <a:t>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which is the point of intersection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the line 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that parallels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9629"/>
                <a:ext cx="9144000" cy="2375971"/>
              </a:xfrm>
              <a:prstGeom prst="rect">
                <a:avLst/>
              </a:prstGeom>
              <a:blipFill>
                <a:blip r:embed="rId4"/>
                <a:stretch>
                  <a:fillRect l="-1667" r="-1667" b="-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7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63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coordinates of these two points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200" b="1" dirty="0"/>
                  <a:t>) on the axes are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𝐜𝐨𝐨𝐫𝐝𝐢𝐧𝐚𝐭𝐞𝐬</m:t>
                    </m:r>
                  </m:oMath>
                </a14:m>
                <a:r>
                  <a:rPr lang="en-US" sz="3200" b="1" dirty="0"/>
                  <a:t> of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37308"/>
              </a:xfrm>
              <a:prstGeom prst="rect">
                <a:avLst/>
              </a:prstGeom>
              <a:blipFill>
                <a:blip r:embed="rId2"/>
                <a:stretch>
                  <a:fillRect l="-1667" r="-1667" b="-4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967429"/>
                <a:ext cx="9144000" cy="237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is the coordinate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is the coordinate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represented by a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noProof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noProof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noProof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noProof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67429"/>
                <a:ext cx="9144000" cy="2375971"/>
              </a:xfrm>
              <a:prstGeom prst="rect">
                <a:avLst/>
              </a:prstGeom>
              <a:blipFill>
                <a:blip r:embed="rId3"/>
                <a:stretch>
                  <a:fillRect l="-1667" r="-1667" b="-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example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coordinate (or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𝐚𝐛𝐬𝐜𝐢𝐬𝐬𝐚</m:t>
                    </m:r>
                  </m:oMath>
                </a14:m>
                <a:r>
                  <a:rPr lang="en-US" sz="3200" b="1" dirty="0"/>
                  <a:t>)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coordinate (or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𝐨𝐫𝐝𝐢𝐧𝐚𝐭𝐞</m:t>
                    </m:r>
                  </m:oMath>
                </a14:m>
                <a:r>
                  <a:rPr lang="en-US" sz="3200" b="1" dirty="0"/>
                  <a:t>)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62200"/>
            <a:ext cx="9144000" cy="245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</a:t>
            </a:r>
          </a:p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 Geometry</a:t>
            </a:r>
          </a:p>
        </p:txBody>
      </p:sp>
    </p:spTree>
    <p:extLst>
      <p:ext uri="{BB962C8B-B14F-4D97-AF65-F5344CB8AC3E}">
        <p14:creationId xmlns:p14="http://schemas.microsoft.com/office/powerpoint/2010/main" val="226850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𝐏𝐨𝐥𝐚𝐫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𝐂𝐨𝐨𝐫𝐝𝐢𝐧𝐚𝐭𝐞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𝐒𝐲𝐬𝐭𝐞𝐦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second serviceable system in our assumed plane has for reference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𝐢𝐧𝐢𝐭𝐢𝐚𝐥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𝐫𝐚𝐲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𝐡𝐚𝐥𝐟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its initial end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𝐩𝐨𝐥𝐞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79003"/>
                <a:ext cx="4572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ordered pair of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3200" b="1" dirty="0"/>
                  <a:t> then locates a point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whose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9003"/>
                <a:ext cx="4572000" cy="2308324"/>
              </a:xfrm>
              <a:prstGeom prst="rect">
                <a:avLst/>
              </a:prstGeom>
              <a:blipFill>
                <a:blip r:embed="rId3"/>
                <a:stretch>
                  <a:fillRect l="-3333" r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367143"/>
                <a:ext cx="9144000" cy="149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directed distance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𝐫𝐚𝐝𝐢𝐮𝐬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143"/>
                <a:ext cx="9144000" cy="1490857"/>
              </a:xfrm>
              <a:prstGeom prst="rect">
                <a:avLst/>
              </a:prstGeom>
              <a:blipFill>
                <a:blip r:embed="rId4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02" y="2782809"/>
            <a:ext cx="4052198" cy="27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this vector makes the angle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the initial ray.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828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angle of the pair is positive when measured from the initial ray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𝐜𝐨𝐮𝐧𝐭𝐞𝐫𝐜𝐥𝐨𝐜𝐤𝐰𝐢𝐬𝐞</m:t>
                    </m:r>
                  </m:oMath>
                </a14:m>
                <a:r>
                  <a:rPr lang="en-US" sz="3200" b="1" dirty="0"/>
                  <a:t> direction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negative when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𝐜𝐥𝐨𝐜𝐤𝐰𝐢𝐬𝐞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negative distance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to be interpreted as the extension of the radius vector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𝐛𝐚𝐜𝐤𝐰𝐚𝐫𝐝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 through the pole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3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4343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n-US" sz="32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r>
                  <a:rPr lang="en-US" sz="3200" b="1" dirty="0"/>
                  <a:t> is plotted by drawing a radius vector at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343400" cy="2308324"/>
              </a:xfrm>
              <a:prstGeom prst="rect">
                <a:avLst/>
              </a:prstGeom>
              <a:blipFill>
                <a:blip r:embed="rId2"/>
                <a:stretch>
                  <a:fillRect l="-3506" r="-3366" b="-44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098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en-US" sz="3200" b="1" dirty="0"/>
                  <a:t>from the initial ray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extending this line backward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/>
                  <a:t> a length of two units.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2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244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should be noted that although a single point is determined by a given pair of polar coordinates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converse is not true.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0"/>
            <a:ext cx="45815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selected point has an unlimited number of coordinate pairs.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pairs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𝟐𝟏𝟎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𝟏𝟓𝟎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𝟑𝟑𝟎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all designate the same point.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angle is given in radian measure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there will be no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3200" b="1" dirty="0"/>
                  <a:t> symbol attached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thus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𝐞𝐭𝐜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8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d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𝐄𝐱𝐜𝐡𝐚𝐧𝐠𝐞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𝐒𝐲𝐬𝐭𝐞𝐦𝐬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rectangular and polar coordinate systems may be exchanged one for the other by making the pole and the origin coincident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coincident with the initial ray.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10000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 a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may have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in the rectangular system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3200" b="1" dirty="0"/>
                  <a:t> in the polar system.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4953000" cy="3046988"/>
              </a:xfrm>
              <a:prstGeom prst="rect">
                <a:avLst/>
              </a:prstGeom>
              <a:blipFill>
                <a:blip r:embed="rId3"/>
                <a:stretch>
                  <a:fillRect l="-3075" r="-295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458" y="3810000"/>
            <a:ext cx="34845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48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Relationships between these two sets of coordinates are apparently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func>
                                  <m:func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func>
                                  <m:func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8819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641507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relationships permit the transfer of coordinates in one system to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159458"/>
                <a:ext cx="9144000" cy="1698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rad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/>
                  <a:t> in rectangular coordinates can be written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r>
                  <a:rPr lang="en-US" sz="3200" b="1" dirty="0"/>
                  <a:t> in polar coordinates.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59458"/>
                <a:ext cx="9144000" cy="1698542"/>
              </a:xfrm>
              <a:prstGeom prst="rect">
                <a:avLst/>
              </a:prstGeom>
              <a:blipFill>
                <a:blip r:embed="rId3"/>
                <a:stretch>
                  <a:fillRect l="-1667" r="-166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02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50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sz="3200" b="1" dirty="0"/>
                  <a:t>Whereas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3200" b="1" dirty="0"/>
                  <a:t> in polar coordinates can be written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</m:num>
                          <m:den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3200" b="1" dirty="0"/>
                  <a:t> in rectangular.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0510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2590800"/>
            <a:ext cx="914400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0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𝐆𝐫𝐚𝐩𝐡𝐬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𝐌𝐚𝐭𝐡𝐞𝐦𝐚𝐭𝐢𝐜𝐚𝐥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𝐒𝐭𝐚𝐭𝐞𝐦𝐞𝐧𝐭𝐬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Equations or inequalities which relate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define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𝐥𝐨𝐜𝐢</m:t>
                    </m:r>
                  </m:oMath>
                </a14:m>
                <a:r>
                  <a:rPr lang="en-US" sz="3200" b="1" dirty="0"/>
                  <a:t> in the reference plane.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blipFill>
                <a:blip r:embed="rId2"/>
                <a:stretch>
                  <a:fillRect l="-1667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0980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set of those points (and only those) whose coordinates satisfy such a statement forms the graphical representation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𝐥𝐨𝐜𝐮𝐬</m:t>
                    </m:r>
                  </m:oMath>
                </a14:m>
                <a:r>
                  <a:rPr lang="en-US" sz="3200" b="1" dirty="0"/>
                  <a:t> of the mathematical statement.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2971583"/>
              </a:xfrm>
              <a:prstGeom prst="rect">
                <a:avLst/>
              </a:prstGeom>
              <a:blipFill>
                <a:blip r:embed="rId3"/>
                <a:stretch>
                  <a:fillRect l="-1667" r="-1667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Numbers satisfying a mathematical statement are those which make the statement true.</a:t>
            </a:r>
          </a:p>
        </p:txBody>
      </p:sp>
    </p:spTree>
    <p:extLst>
      <p:ext uri="{BB962C8B-B14F-4D97-AF65-F5344CB8AC3E}">
        <p14:creationId xmlns:p14="http://schemas.microsoft.com/office/powerpoint/2010/main" val="23458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/>
                  <a:t> represents a straight line: the set of all points whose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satisfy the equation.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362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All such pairs of numbers taken from the domain of all real numbers represent points on the line.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25081"/>
                <a:ext cx="51816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line intercepts lengths of four and six units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axes.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5181600" cy="2232919"/>
              </a:xfrm>
              <a:prstGeom prst="rect">
                <a:avLst/>
              </a:prstGeom>
              <a:blipFill>
                <a:blip r:embed="rId3"/>
                <a:stretch>
                  <a:fillRect l="-2941" r="-294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174" y="4038600"/>
            <a:ext cx="32768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another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represents a circle.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1524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If we build a table of coordinates satisfying the equation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then the set of all such points will form the circle.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11012"/>
                <a:ext cx="50292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circle passes through the pole (since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) and has its center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5029200" cy="3046988"/>
              </a:xfrm>
              <a:prstGeom prst="rect">
                <a:avLst/>
              </a:prstGeom>
              <a:blipFill>
                <a:blip r:embed="rId3"/>
                <a:stretch>
                  <a:fillRect l="-3030" r="-303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4057650"/>
            <a:ext cx="3562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𝐀𝐧𝐚𝐥𝐲𝐭𝐢𝐜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𝐆𝐞𝐨𝐦𝐞𝐭𝐫𝐲</m:t>
                    </m:r>
                  </m:oMath>
                </a14:m>
                <a:r>
                  <a:rPr lang="en-US" sz="3200" b="1" dirty="0"/>
                  <a:t> provides a bridge between algebra and geometry that makes it possible for geometric problems to be solved algebraically (or analytically).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03760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also allows us to solve algebraic problems geometrically.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the former is far more important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especially when numbers are assigned to geometric concepts.</a:t>
            </a:r>
          </a:p>
        </p:txBody>
      </p:sp>
    </p:spTree>
    <p:extLst>
      <p:ext uri="{BB962C8B-B14F-4D97-AF65-F5344CB8AC3E}">
        <p14:creationId xmlns:p14="http://schemas.microsoft.com/office/powerpoint/2010/main" val="13442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Let us determine the rectangular equation of this circle.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52400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convenient (and legitimate) to multiply the equation first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3200" b="1" dirty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before replacing these polar coordinates by their rectangular equivalents.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54869"/>
                <a:ext cx="9144000" cy="160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have at once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4869"/>
                <a:ext cx="9144000" cy="1603131"/>
              </a:xfrm>
              <a:prstGeom prst="rect">
                <a:avLst/>
              </a:prstGeom>
              <a:blipFill>
                <a:blip r:embed="rId3"/>
                <a:stretch>
                  <a:fillRect l="-1667" r="-1667" b="-6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429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will have occasion to determine points of the plane restricted by conditions of the sort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  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2906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21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set of points satisfying the first restriction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 the shaded region (region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1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6019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all points in this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may be any real number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but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may not be greater than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6019800" cy="2308324"/>
              </a:xfrm>
              <a:prstGeom prst="rect">
                <a:avLst/>
              </a:prstGeom>
              <a:blipFill>
                <a:blip r:embed="rId4"/>
                <a:stretch>
                  <a:fillRect l="-2530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4204126"/>
            <a:ext cx="28765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80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set for which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consists of those points on the parabola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together with all points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𝐚𝐛𝐨𝐯𝐞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 the curve.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(region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80459"/>
              </a:xfrm>
              <a:prstGeom prst="rect">
                <a:avLst/>
              </a:prstGeom>
              <a:blipFill>
                <a:blip r:embed="rId2"/>
                <a:stretch>
                  <a:fillRect l="-1667" r="-1667" b="-3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coordinates satisfy both conditions) is called their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𝐢𝐧𝐭𝐞𝐫𝐬𝐞𝐜𝐭𝐢𝐨𝐧</m:t>
                    </m:r>
                  </m:oMath>
                </a14:m>
                <a:r>
                  <a:rPr lang="en-US" sz="3200" b="1" dirty="0"/>
                  <a:t> and denoted by the symbol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1597878"/>
            <a:ext cx="2876550" cy="2609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15474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set of points common to the two sets (points whose</a:t>
            </a:r>
          </a:p>
        </p:txBody>
      </p:sp>
    </p:spTree>
    <p:extLst>
      <p:ext uri="{BB962C8B-B14F-4D97-AF65-F5344CB8AC3E}">
        <p14:creationId xmlns:p14="http://schemas.microsoft.com/office/powerpoint/2010/main" val="5732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intersection set is shown as the cross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hatched region of the right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hand picture.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" y="1676400"/>
            <a:ext cx="9115425" cy="25927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0" y="4419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6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𝐛𝐞𝐭𝐰𝐞𝐞𝐧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𝐆𝐢𝐯𝐞𝐧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/>
                  <a:t> be two points with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blipFill>
                <a:blip r:embed="rId2"/>
                <a:stretch>
                  <a:fillRect l="-1667" r="-1667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581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𝐏𝐋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𝐐𝐌</m:t>
                    </m:r>
                  </m:oMath>
                </a14:m>
                <a:r>
                  <a:rPr lang="en-US" sz="3200" b="1" dirty="0"/>
                  <a:t>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𝐐𝐍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𝐏𝐋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𝐐𝐌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18800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𝐎𝐌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8009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926" y="1295400"/>
            <a:ext cx="292707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𝐐𝐍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𝐌𝐋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𝐎𝐌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𝐍𝐏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𝐋𝐍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triangle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𝑷𝑸𝑵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𝐍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86396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43400"/>
                <a:ext cx="9144000" cy="23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𝐏𝐐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𝐝𝐢𝐬𝐭𝐚𝐧𝐜𝐞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𝐛𝐞𝐭𝐰𝐞𝐞𝐧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𝐩𝐨𝐢𝐧𝐭𝐬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sz="2800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375843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7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3422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The distance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from the origin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342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80301"/>
                <a:ext cx="9144000" cy="339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𝐏𝐐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units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80301"/>
                <a:ext cx="9144000" cy="3396699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9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13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distance between the points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𝐏𝐐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𝟏𝟒𝟒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units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3536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661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𝐂𝐨𝐨𝐫𝐝𝐢𝐧𝐚𝐭𝐞𝐬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𝐭𝐡𝐚𝐭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𝐃𝐢𝐯𝐢𝐝𝐞𝐬</m:t>
                    </m:r>
                  </m:oMath>
                </a14:m>
                <a:r>
                  <a:rPr lang="en-US" sz="3600" b="1" i="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𝐋𝐢𝐧𝐞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𝐉𝐨𝐢𝐧𝐢𝐧𝐠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𝐓𝐰𝐨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𝐆𝐢𝐯𝐞𝐧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𝐏𝐨𝐢𝐧𝐭𝐬</m:t>
                      </m:r>
                      <m:r>
                        <a:rPr lang="en-US" sz="36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𝐢𝐧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𝐆𝐢𝐯𝐞𝐧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𝐑𝐚𝐭𝐢𝐨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two given points be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62651"/>
              </a:xfrm>
              <a:prstGeom prst="rect">
                <a:avLst/>
              </a:prstGeom>
              <a:blipFill>
                <a:blip r:embed="rId2"/>
                <a:stretch>
                  <a:fillRect l="-1667" r="-1667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4724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divide the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internally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4724400" cy="2308324"/>
              </a:xfrm>
              <a:prstGeom prst="rect">
                <a:avLst/>
              </a:prstGeom>
              <a:blipFill>
                <a:blip r:embed="rId3"/>
                <a:stretch>
                  <a:fillRect l="-3226" r="-3226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18" y="3352800"/>
            <a:ext cx="434788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the lines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𝐏𝐋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𝐐𝐌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𝐑𝐍</m:t>
                    </m:r>
                  </m:oMath>
                </a14:m>
                <a:r>
                  <a:rPr lang="en-US" sz="3200" b="1" dirty="0"/>
                  <a:t>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the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𝐏𝐒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𝐑𝐍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the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𝐑𝐓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81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coordinates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divides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internally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𝐎𝐌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7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Consider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for instance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length of a line segment or the angle between two lines.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10833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Even if the lines and points are accurately known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number representing the length of a segment or the angle between two lines can be determined only approximately by direct measurement.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Algebraic methods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provide an exact determination of the number.</a:t>
            </a:r>
          </a:p>
        </p:txBody>
      </p:sp>
    </p:spTree>
    <p:extLst>
      <p:ext uri="{BB962C8B-B14F-4D97-AF65-F5344CB8AC3E}">
        <p14:creationId xmlns:p14="http://schemas.microsoft.com/office/powerpoint/2010/main" val="18927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𝐎𝐍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𝐍𝐑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r>
                  <a:rPr lang="en-US" sz="32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𝐏𝐒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𝐋𝐍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𝐎𝐍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𝐎𝐋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𝐑𝐓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𝐍𝐌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𝐎𝐌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𝐎𝐍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𝐒𝐑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𝐍𝐑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𝐍𝐒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𝐍𝐑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𝐋𝐏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𝐓𝐐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𝐌𝐐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𝐌𝐓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724400"/>
                <a:ext cx="9144000" cy="1989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Triangles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𝑷𝑺𝑹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𝑹𝑻𝑸</m:t>
                    </m:r>
                  </m:oMath>
                </a14:m>
                <a:r>
                  <a:rPr lang="en-US" sz="3200" b="1" dirty="0"/>
                  <a:t> are similar.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similarity it follows that: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𝐏𝐒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𝐑𝐓</m:t>
                        </m:r>
                      </m:den>
                    </m:f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𝐒𝐑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𝐓𝐐</m:t>
                        </m:r>
                      </m:den>
                    </m:f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𝐏𝐑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𝐑𝐐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9144000" cy="1989775"/>
              </a:xfrm>
              <a:prstGeom prst="rect">
                <a:avLst/>
              </a:prstGeom>
              <a:blipFill>
                <a:blip r:embed="rId3"/>
                <a:stretch>
                  <a:fillRect l="-1667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348" y="0"/>
            <a:ext cx="321365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64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𝐏𝐒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𝐑𝐓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6437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4493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collect terms containing the unknown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on one side of the equation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will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4493666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2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7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the other unknown variable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𝐒𝐑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𝐓𝐐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7603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98619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coordinates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6190"/>
                <a:ext cx="9144000" cy="249081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98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8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𝐄𝐱𝐭𝐞𝐫𝐧𝐚𝐥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𝐃𝐢𝐯𝐢𝐬𝐢𝐨𝐧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If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divides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externally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sSup>
                          <m:sSup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den>
                    </m:f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sSup>
                          <m:sSup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sz="3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3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𝐐</m:t>
                        </m:r>
                        <m:sSup>
                          <m:sSup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sz="36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3600" b="1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8850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23192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Choosing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 negative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the coordinates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3192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1447800"/>
            <a:ext cx="4743450" cy="120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766594"/>
                <a:ext cx="9144000" cy="209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coordinates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are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 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66594"/>
                <a:ext cx="9144000" cy="2091406"/>
              </a:xfrm>
              <a:prstGeom prst="rect">
                <a:avLst/>
              </a:prstGeom>
              <a:blipFill>
                <a:blip r:embed="rId5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9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9984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If we take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in the internal point of division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the coordinates of the midpoint.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coordinates of the midpoint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are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98420"/>
              </a:xfrm>
              <a:prstGeom prst="rect">
                <a:avLst/>
              </a:prstGeom>
              <a:blipFill>
                <a:blip r:embed="rId2"/>
                <a:stretch>
                  <a:fillRect l="-1528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76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𝐂𝐞𝐧𝐭𝐫𝐨𝐢𝐝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𝐓𝐫𝐢𝐚𝐧𝐠𝐥𝐞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𝐆𝐢𝐯𝐞𝐧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𝐢𝐭𝐬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𝐕𝐞𝐫𝐭𝐢𝐜𝐞𝐬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𝑨𝑩𝑪</m:t>
                    </m:r>
                  </m:oMath>
                </a14:m>
                <a:r>
                  <a:rPr lang="en-US" sz="3200" b="1" dirty="0"/>
                  <a:t> be a triangle with vertices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23658"/>
              </a:xfrm>
              <a:prstGeom prst="rect">
                <a:avLst/>
              </a:prstGeom>
              <a:blipFill>
                <a:blip r:embed="rId2"/>
                <a:stretch>
                  <a:fillRect l="-1667" r="-166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09800"/>
                <a:ext cx="44958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be the medians of the triangle.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4495800" cy="2308324"/>
              </a:xfrm>
              <a:prstGeom prst="rect">
                <a:avLst/>
              </a:prstGeom>
              <a:blipFill>
                <a:blip r:embed="rId3"/>
                <a:stretch>
                  <a:fillRect l="-3388" r="-3252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geometry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𝐦𝐞𝐝𝐢𝐚𝐧</m:t>
                    </m:r>
                  </m:oMath>
                </a14:m>
                <a:r>
                  <a:rPr lang="en-US" sz="3200" b="1" dirty="0"/>
                  <a:t> of a triangle is a line segment joining a vertex to the midpoint of the opposite side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thus bisecting that side.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57400"/>
            <a:ext cx="4572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are the midpoints of the sides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𝐁𝐂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𝐂𝐀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73916"/>
                <a:ext cx="9144000" cy="2188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coordinates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3916"/>
                <a:ext cx="9144000" cy="218848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know that the medians of a triangle are concurrent at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𝐜𝐞𝐧𝐭𝐫𝐨𝐢𝐝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divides each median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23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42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Considering the median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coordinates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are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4250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48000"/>
                <a:ext cx="9144000" cy="292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−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coordinates of the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927148"/>
              </a:xfrm>
              <a:prstGeom prst="rect">
                <a:avLst/>
              </a:prstGeom>
              <a:blipFill>
                <a:blip r:embed="rId3"/>
                <a:stretch>
                  <a:fillRect l="-1667" b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4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𝐀𝐫𝐞𝐚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𝐓𝐫𝐢𝐚𝐧𝐠𝐥𝐞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𝐢𝐯𝐞𝐧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𝐢𝐭𝐬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𝐕𝐞𝐫𝐭𝐢𝐜𝐞𝐬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vertices of triangle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𝑨𝑩𝑪</m:t>
                    </m:r>
                  </m:oMath>
                </a14:m>
                <a:r>
                  <a:rPr lang="en-US" sz="3200" b="1" dirty="0"/>
                  <a:t> be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blipFill>
                <a:blip r:embed="rId2"/>
                <a:stretch>
                  <a:fillRect l="-1667" r="-1667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33685"/>
                <a:ext cx="5181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Without loss of generality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may assume that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and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lies above the line segment connecting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3200" b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5181600" cy="4524315"/>
              </a:xfrm>
              <a:prstGeom prst="rect">
                <a:avLst/>
              </a:prstGeom>
              <a:blipFill>
                <a:blip r:embed="rId3"/>
                <a:stretch>
                  <a:fillRect l="-2941" r="-3882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1" y="2800351"/>
            <a:ext cx="3886200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three trapezoids whose vertices are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Trapezoid #1</a:t>
                </a:r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90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Trapezoid #2</a:t>
                </a:r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739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Trapezoid #3</a:t>
                </a:r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3940"/>
                <a:ext cx="91440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8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association between algebra and geometry is made by assigning numbers to points.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8818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number representing a given point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𝐜𝐨𝐨𝐫𝐝𝐢𝐧𝐚𝐭𝐞</m:t>
                    </m:r>
                  </m:oMath>
                </a14:m>
                <a:r>
                  <a:rPr lang="en-US" sz="3200" b="1" dirty="0"/>
                  <a:t> of that point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and the point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𝐠𝐫𝐚𝐩𝐡</m:t>
                    </m:r>
                  </m:oMath>
                </a14:m>
                <a:r>
                  <a:rPr lang="en-US" sz="3200" b="1" dirty="0"/>
                  <a:t> of the number.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1881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19600"/>
                <a:ext cx="9144000" cy="2229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Points on a line (which we should now call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𝐜𝐨𝐨𝐫𝐝𝐢𝐧𝐚𝐭𝐞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𝐥𝐢𝐧𝐞</m:t>
                    </m:r>
                  </m:oMath>
                </a14:m>
                <a:r>
                  <a:rPr lang="en-US" sz="3200" b="1" dirty="0"/>
                  <a:t>) are represented by single numbers (a one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dimensional space)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like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229521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2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1012"/>
                <a:ext cx="9144000" cy="311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area of the triangle is equal to the sum of the areas of the first two trapezoids less the area of the third: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𝐀𝐫𝐞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𝐓𝐫𝐚𝐩</m:t>
                          </m:r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#</m:t>
                          </m:r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𝐀𝐫𝐞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𝐓𝐫𝐚𝐩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#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𝐀𝐫𝐞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𝐓𝐫𝐚𝐩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#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2"/>
                <a:ext cx="9144000" cy="311309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378510"/>
                <a:ext cx="9144000" cy="325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results in the following relation: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8510"/>
                <a:ext cx="9144000" cy="325089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6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0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Simplifying the previous expression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get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04669"/>
              </a:xfrm>
              <a:prstGeom prst="rect">
                <a:avLst/>
              </a:prstGeom>
              <a:blipFill>
                <a:blip r:embed="rId2"/>
                <a:stretch>
                  <a:fillRect l="-1667" t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48000"/>
                <a:ext cx="9144000" cy="146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1461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vertices do not occur in the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formula above may yield the negative value of the area.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2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vertex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 not above the line segment connecting the other two vertices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formula may again yield the negative value of the area.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00400"/>
                <a:ext cx="9144000" cy="3365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area of the triangle whose vertices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36566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630324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area is positive or negative depending upon the order in which we take the points.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Since scalar area is always taken to be a positive quantity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take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30324"/>
              </a:xfrm>
              <a:prstGeom prst="rect">
                <a:avLst/>
              </a:prstGeom>
              <a:blipFill>
                <a:blip r:embed="rId2"/>
                <a:stretch>
                  <a:fillRect l="-1528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090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0486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If the vertices of the triangle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04862"/>
              </a:xfrm>
              <a:prstGeom prst="rect">
                <a:avLst/>
              </a:prstGeom>
              <a:blipFill>
                <a:blip r:embed="rId2"/>
                <a:stretch>
                  <a:fillRect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Finding the Area of a Triangle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triangle whose vertices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0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the three points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had been on the same line.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6002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What would have happened had you applied the area formula to three such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3528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collinear points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shown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396494"/>
            <a:ext cx="4267200" cy="34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523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determinant that yields the area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triangle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having these points as vertices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2308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three points in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plane lie on the same 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determinant in the formula for the area of a triangle turns out to be zero.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0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465608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Test for Collinear Points in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Plane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Three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are collinear if and only if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56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786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equation of the line passing through two points in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plane is derived from the test for collinear points.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25071"/>
                <a:ext cx="9144000" cy="410432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Point Form of the Equation of a Line</a:t>
                </a:r>
              </a:p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en-US" sz="3200" b="1" dirty="0"/>
                  <a:t>An equation of the line passing through the distinct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5071"/>
                <a:ext cx="9144000" cy="4104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3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Finding an Equation of the Line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Passing Through Two Points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an equation of the line passing through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99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points in a plane (a two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dimensional space) can be represented by pairs of numbers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16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Later we shall see that points in a three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 dimensional space can be represented by triples of numbers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like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60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8768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𝐀𝐫𝐞𝐚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𝐐𝐮𝐚𝐝𝐫𝐢𝐥𝐚𝐭𝐞𝐫𝐚𝐥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𝐆𝐢𝐯𝐞𝐧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𝐢𝐭𝐬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𝐕𝐞𝐫𝐭𝐢𝐜𝐞𝐬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𝐀𝐁𝐂𝐃</m:t>
                    </m:r>
                  </m:oMath>
                </a14:m>
                <a:r>
                  <a:rPr lang="en-US" sz="3200" b="1" dirty="0"/>
                  <a:t> be the quadrilateral with vertices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711476"/>
                <a:ext cx="4267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𝐂𝐑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𝐃𝐒</m:t>
                    </m:r>
                  </m:oMath>
                </a14:m>
                <a:r>
                  <a:rPr lang="en-US" sz="3200" b="1" dirty="0"/>
                  <a:t>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1476"/>
                <a:ext cx="4267200" cy="2308324"/>
              </a:xfrm>
              <a:prstGeom prst="rect">
                <a:avLst/>
              </a:prstGeom>
              <a:blipFill>
                <a:blip r:embed="rId3"/>
                <a:stretch>
                  <a:fillRect l="-3571" r="-3571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28" y="3733800"/>
            <a:ext cx="419237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𝐪𝐮𝐚𝐝𝐫𝐢𝐥𝐚𝐭𝐞𝐫𝐚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𝐀𝐁𝐂𝐃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𝐭𝐫𝐚𝐩𝐞𝐳𝐢𝐮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𝐀𝐏𝐒𝐃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𝐭𝐫𝐚𝐩𝐞𝐳𝐢𝐮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𝐃𝐒𝐑𝐂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𝐭𝐫𝐚𝐩𝐞𝐳𝐢𝐮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𝐂𝐑𝐐𝐁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𝐭𝐫𝐚𝐩𝐞𝐳𝐢𝐮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𝐀𝐏𝐐𝐁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110805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𝐏𝐀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𝐒𝐃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𝐏𝐒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𝐒𝐃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𝐑𝐂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𝐑𝐂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𝐐𝐁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𝐏𝐀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𝐐𝐁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0805"/>
                <a:ext cx="9144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680790"/>
                <a:ext cx="9144000" cy="194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80790"/>
                <a:ext cx="9144000" cy="1948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4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194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48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464798"/>
                <a:ext cx="9144000" cy="416460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result can be extended to a polygon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sides with vertices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,…,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noProof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noProof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noProof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3200" b="1" i="1" noProof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noProof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noProof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noProof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4798"/>
                <a:ext cx="9144000" cy="4164602"/>
              </a:xfrm>
              <a:prstGeom prst="rect">
                <a:avLst/>
              </a:prstGeom>
              <a:blipFill>
                <a:blip r:embed="rId3"/>
                <a:stretch>
                  <a:fillRect l="-1528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3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58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𝐋𝐨𝐜𝐮𝐬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a point moves so as to satisfy some geometrical condition or conditions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path traced out by the point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𝐥𝐨𝐜𝐮𝐬</m:t>
                    </m:r>
                  </m:oMath>
                </a14:m>
                <a:r>
                  <a:rPr lang="en-US" sz="3200" b="1" dirty="0"/>
                  <a:t> of the point.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88226"/>
              </a:xfrm>
              <a:prstGeom prst="rect">
                <a:avLst/>
              </a:prstGeom>
              <a:blipFill>
                <a:blip r:embed="rId2"/>
                <a:stretch>
                  <a:fillRect l="-1667" r="-1667" b="-2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8110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example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if a point moves keeping a constant distance from a fixed point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locus of the moving point is called </a:t>
            </a:r>
            <a:r>
              <a:rPr lang="en-US" sz="3200" b="1" dirty="0">
                <a:solidFill>
                  <a:srgbClr val="C00000"/>
                </a:solidFill>
              </a:rPr>
              <a:t>circle</a:t>
            </a:r>
            <a:r>
              <a:rPr lang="en-US" sz="3200" b="1" dirty="0"/>
              <a:t> and the fixed distance is called the </a:t>
            </a:r>
            <a:r>
              <a:rPr lang="en-US" sz="3200" b="1" dirty="0">
                <a:solidFill>
                  <a:srgbClr val="C00000"/>
                </a:solidFill>
              </a:rPr>
              <a:t>radius</a:t>
            </a:r>
            <a:r>
              <a:rPr lang="en-US" sz="3200" b="1" dirty="0"/>
              <a:t> of the circle.</a:t>
            </a:r>
          </a:p>
        </p:txBody>
      </p:sp>
    </p:spTree>
    <p:extLst>
      <p:ext uri="{BB962C8B-B14F-4D97-AF65-F5344CB8AC3E}">
        <p14:creationId xmlns:p14="http://schemas.microsoft.com/office/powerpoint/2010/main" val="338189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Moreover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if a point moves such that its distance from two fixed points are equal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then the locus of the point is the perpendicular bisector of the line joining the two fixed points.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is possible to represent the locus of a point by means of an equation.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a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moves such that its distance from two fixed points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 are equal.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2341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geometrical law governing this movement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𝐏𝐀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𝐏𝐁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4179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435469"/>
                <a:ext cx="9144000" cy="160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…⟹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5469"/>
                <a:ext cx="9144000" cy="1603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45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…⟹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53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797609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locus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a straight line.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7609"/>
                <a:ext cx="9144000" cy="755591"/>
              </a:xfrm>
              <a:prstGeom prst="rect">
                <a:avLst/>
              </a:prstGeom>
              <a:blipFill>
                <a:blip r:embed="rId5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71800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413670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62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 Geometry</a:t>
            </a:r>
          </a:p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Two Dimensions</a:t>
            </a:r>
          </a:p>
        </p:txBody>
      </p:sp>
    </p:spTree>
    <p:extLst>
      <p:ext uri="{BB962C8B-B14F-4D97-AF65-F5344CB8AC3E}">
        <p14:creationId xmlns:p14="http://schemas.microsoft.com/office/powerpoint/2010/main" val="141272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40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𝐂𝐨𝐨𝐫𝐝𝐢𝐧𝐚𝐭𝐞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𝐒𝐲𝐬𝐭𝐞𝐦𝐬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𝐏𝐥𝐚𝐧𝐞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𝐑𝐞𝐜𝐭𝐚𝐧𝐠𝐮𝐥𝐚𝐫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𝐂𝐨𝐨𝐫𝐝𝐢𝐧𝐚𝐭𝐞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𝐒𝐲𝐬𝐭𝐞𝐦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In order to represent points in a plane by pairs of numbers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select two intersecting lines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establish a scale on each line.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40494"/>
              </a:xfrm>
              <a:prstGeom prst="rect">
                <a:avLst/>
              </a:prstGeom>
              <a:blipFill>
                <a:blip r:embed="rId2"/>
                <a:stretch>
                  <a:fillRect l="-1667" r="-1667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811012"/>
                <a:ext cx="4419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two lines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𝐚𝐱𝐞𝐬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are denoted by symbols (usually the letters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4419600" cy="3046988"/>
              </a:xfrm>
              <a:prstGeom prst="rect">
                <a:avLst/>
              </a:prstGeom>
              <a:blipFill>
                <a:blip r:embed="rId3"/>
                <a:stretch>
                  <a:fillRect l="-3448" r="-344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88" y="3440494"/>
            <a:ext cx="4507011" cy="34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 plane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following conventions normally apply: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axes are taken to be perpendicular to each other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26734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a horizontal line with the positive coordinates to the right of the origin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6734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4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01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a vertical line with the positive coordinates above the origin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1745"/>
                <a:ext cx="9144000" cy="1494255"/>
              </a:xfrm>
              <a:prstGeom prst="rect">
                <a:avLst/>
              </a:prstGeom>
              <a:blipFill rotWithShape="0">
                <a:blip r:embed="rId4"/>
                <a:stretch>
                  <a:fillRect l="-14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61024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The same scale is used on both axes.</a:t>
            </a:r>
          </a:p>
        </p:txBody>
      </p:sp>
    </p:spTree>
    <p:extLst>
      <p:ext uri="{BB962C8B-B14F-4D97-AF65-F5344CB8AC3E}">
        <p14:creationId xmlns:p14="http://schemas.microsoft.com/office/powerpoint/2010/main" val="86792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979</TotalTime>
  <Words>3218</Words>
  <Application>Microsoft Office PowerPoint</Application>
  <PresentationFormat>Ekran Gösterisi (4:3)</PresentationFormat>
  <Paragraphs>271</Paragraphs>
  <Slides>66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66</vt:i4>
      </vt:variant>
    </vt:vector>
  </HeadingPairs>
  <TitlesOfParts>
    <vt:vector size="73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100</cp:revision>
  <dcterms:created xsi:type="dcterms:W3CDTF">2006-08-16T00:00:00Z</dcterms:created>
  <dcterms:modified xsi:type="dcterms:W3CDTF">2021-01-26T14:03:44Z</dcterms:modified>
</cp:coreProperties>
</file>